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9" r:id="rId4"/>
    <p:sldId id="257" r:id="rId5"/>
    <p:sldId id="260" r:id="rId6"/>
    <p:sldId id="262" r:id="rId7"/>
    <p:sldId id="271" r:id="rId8"/>
    <p:sldId id="272" r:id="rId9"/>
    <p:sldId id="279" r:id="rId10"/>
    <p:sldId id="264" r:id="rId11"/>
    <p:sldId id="270" r:id="rId12"/>
    <p:sldId id="273" r:id="rId13"/>
    <p:sldId id="265" r:id="rId14"/>
    <p:sldId id="274" r:id="rId15"/>
    <p:sldId id="259" r:id="rId16"/>
    <p:sldId id="261" r:id="rId17"/>
    <p:sldId id="275" r:id="rId18"/>
    <p:sldId id="280" r:id="rId19"/>
    <p:sldId id="263" r:id="rId20"/>
    <p:sldId id="267" r:id="rId21"/>
    <p:sldId id="278" r:id="rId22"/>
    <p:sldId id="266" r:id="rId23"/>
    <p:sldId id="276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edievalSharp" panose="020B0604020202020204" charset="-18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B0D2"/>
    <a:srgbClr val="87A112"/>
    <a:srgbClr val="6C3B25"/>
    <a:srgbClr val="E2A100"/>
    <a:srgbClr val="3F2215"/>
    <a:srgbClr val="26352C"/>
    <a:srgbClr val="030D22"/>
    <a:srgbClr val="D7D7D3"/>
    <a:srgbClr val="A6876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7" autoAdjust="0"/>
  </p:normalViewPr>
  <p:slideViewPr>
    <p:cSldViewPr snapToGrid="0">
      <p:cViewPr varScale="1">
        <p:scale>
          <a:sx n="109" d="100"/>
          <a:sy n="109" d="100"/>
        </p:scale>
        <p:origin x="159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7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AE32F-4712-47E0-9DB6-C10556F80D28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CD8-2788-423C-9EAB-A49DCC36A52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346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166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2894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792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611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13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299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204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132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574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45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92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8764318-E34A-4296-A097-F1214195F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852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949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566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291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399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147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8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1325563"/>
          </a:xfrm>
          <a:prstGeom prst="rect">
            <a:avLst/>
          </a:prstGeo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FA93442C-3398-44DE-873B-26F34ECC5F99}" type="datetimeFigureOut">
              <a:rPr lang="hu-HU" smtClean="0"/>
              <a:pPr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531B7A17-E71F-4481-846A-63E3AB71BEB8}" type="slidenum">
              <a:rPr lang="hu-HU" smtClean="0"/>
              <a:pPr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08350BF-8ED8-4244-A3E8-A1B169D995A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360000"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>
          <a:solidFill>
            <a:srgbClr val="D7D7D3"/>
          </a:solidFill>
          <a:latin typeface="MedievalSharp" panose="020C060402020201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29F385D-D1E5-EA97-EA95-797C9580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50"/>
            <a:ext cx="9144000" cy="41021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A1F9092-0EFA-B1C5-2B17-0B89F7C03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1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anchor="ctr">
            <a:normAutofit/>
          </a:bodyPr>
          <a:lstStyle/>
          <a:p>
            <a:pPr algn="l"/>
            <a:r>
              <a:rPr lang="hu-HU" sz="6600" dirty="0"/>
              <a:t>House of </a:t>
            </a:r>
            <a:r>
              <a:rPr lang="hu-HU" sz="6600" dirty="0" err="1"/>
              <a:t>Swords</a:t>
            </a:r>
            <a:endParaRPr lang="hu-HU" sz="6600" dirty="0"/>
          </a:p>
        </p:txBody>
      </p:sp>
      <p:sp>
        <p:nvSpPr>
          <p:cNvPr id="7" name="Alcím 6">
            <a:extLst>
              <a:ext uri="{FF2B5EF4-FFF2-40B4-BE49-F238E27FC236}">
                <a16:creationId xmlns:a16="http://schemas.microsoft.com/office/drawing/2014/main" id="{910A6704-E183-A48E-3982-4B491A96B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80050"/>
            <a:ext cx="2162175" cy="1377950"/>
          </a:xfr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>
            <a:normAutofit/>
          </a:bodyPr>
          <a:lstStyle/>
          <a:p>
            <a:pPr algn="l"/>
            <a:r>
              <a:rPr lang="hu-HU" sz="1600" b="1" dirty="0"/>
              <a:t>Készítette:</a:t>
            </a:r>
          </a:p>
          <a:p>
            <a:pPr algn="r"/>
            <a:r>
              <a:rPr lang="hu-HU" sz="1600" b="1" dirty="0" err="1"/>
              <a:t>Blasek</a:t>
            </a:r>
            <a:r>
              <a:rPr lang="hu-HU" sz="1600" b="1" dirty="0"/>
              <a:t> Balázs</a:t>
            </a:r>
          </a:p>
          <a:p>
            <a:pPr algn="r"/>
            <a:r>
              <a:rPr lang="hu-HU" sz="1600" b="1" dirty="0" err="1"/>
              <a:t>Luksa</a:t>
            </a:r>
            <a:r>
              <a:rPr lang="hu-HU" sz="1600" b="1" dirty="0"/>
              <a:t> Laura</a:t>
            </a:r>
          </a:p>
          <a:p>
            <a:pPr algn="r"/>
            <a:r>
              <a:rPr lang="hu-HU" sz="1600" b="1" dirty="0" err="1"/>
              <a:t>Venter</a:t>
            </a:r>
            <a:r>
              <a:rPr lang="hu-HU" sz="1600" b="1" dirty="0"/>
              <a:t> Alex</a:t>
            </a:r>
            <a:endParaRPr lang="hu-HU" sz="1600" b="1" cap="all" dirty="0"/>
          </a:p>
        </p:txBody>
      </p:sp>
      <p:sp>
        <p:nvSpPr>
          <p:cNvPr id="8" name="Alcím 6">
            <a:extLst>
              <a:ext uri="{FF2B5EF4-FFF2-40B4-BE49-F238E27FC236}">
                <a16:creationId xmlns:a16="http://schemas.microsoft.com/office/drawing/2014/main" id="{D32BD6CB-856A-0483-4CAB-8C50820B809C}"/>
              </a:ext>
            </a:extLst>
          </p:cNvPr>
          <p:cNvSpPr txBox="1">
            <a:spLocks/>
          </p:cNvSpPr>
          <p:nvPr/>
        </p:nvSpPr>
        <p:spPr>
          <a:xfrm>
            <a:off x="2162175" y="5480050"/>
            <a:ext cx="6981823" cy="1377950"/>
          </a:xfrm>
          <a:prstGeom prst="rect">
            <a:avLst/>
          </a:prstGeo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2800" dirty="0"/>
              <a:t>Szoftverfejlesztő és tesztelő Technikus</a:t>
            </a:r>
          </a:p>
          <a:p>
            <a:pPr algn="r"/>
            <a:r>
              <a:rPr lang="hu-HU" sz="2800" dirty="0"/>
              <a:t>Vizsgaremek - 2022/2023.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8525FFB-EAC9-2228-AC01-6BB826BA2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8E8452B-4769-4F71-8C2B-4AC3E379C19A}"/>
              </a:ext>
            </a:extLst>
          </p:cNvPr>
          <p:cNvSpPr/>
          <p:nvPr/>
        </p:nvSpPr>
        <p:spPr>
          <a:xfrm>
            <a:off x="304800" y="1666875"/>
            <a:ext cx="2939562" cy="4558079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348097B7-6739-48A0-923A-43D02E41DB32}"/>
              </a:ext>
            </a:extLst>
          </p:cNvPr>
          <p:cNvSpPr/>
          <p:nvPr/>
        </p:nvSpPr>
        <p:spPr>
          <a:xfrm>
            <a:off x="3587262" y="1666875"/>
            <a:ext cx="5136907" cy="4558079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 nézet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97BF416-8A79-449B-AEC9-3EAED0DFF963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9FE29F36-034C-4CD6-991B-039EAF93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5"/>
            <a:ext cx="2939562" cy="8828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/>
              <a:t>Reszponzív weblap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ABF65AE-80E6-4E94-A144-BB9C77063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48" y="3241039"/>
            <a:ext cx="4056134" cy="1871605"/>
          </a:xfrm>
          <a:prstGeom prst="rect">
            <a:avLst/>
          </a:prstGeom>
        </p:spPr>
      </p:pic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0A4EE7E-9634-45A2-BBDF-DAFA95AC49C3}"/>
              </a:ext>
            </a:extLst>
          </p:cNvPr>
          <p:cNvSpPr txBox="1">
            <a:spLocks/>
          </p:cNvSpPr>
          <p:nvPr/>
        </p:nvSpPr>
        <p:spPr>
          <a:xfrm>
            <a:off x="3587262" y="1666875"/>
            <a:ext cx="5136907" cy="82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Mobil játék</a:t>
            </a: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4F39082A-4A05-494B-9361-88D179040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6" y="2623754"/>
            <a:ext cx="1433010" cy="31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42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B7BB0F62-808C-44AC-8C55-81F1AB5F2281}"/>
              </a:ext>
            </a:extLst>
          </p:cNvPr>
          <p:cNvSpPr/>
          <p:nvPr/>
        </p:nvSpPr>
        <p:spPr>
          <a:xfrm>
            <a:off x="4616720" y="2786088"/>
            <a:ext cx="4311920" cy="390874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6" name="Tartalom helye 2">
            <a:extLst>
              <a:ext uri="{FF2B5EF4-FFF2-40B4-BE49-F238E27FC236}">
                <a16:creationId xmlns:a16="http://schemas.microsoft.com/office/drawing/2014/main" id="{849C9F1F-6D38-43B0-99D8-869B97568C5C}"/>
              </a:ext>
            </a:extLst>
          </p:cNvPr>
          <p:cNvSpPr txBox="1">
            <a:spLocks/>
          </p:cNvSpPr>
          <p:nvPr/>
        </p:nvSpPr>
        <p:spPr>
          <a:xfrm>
            <a:off x="4616720" y="2875085"/>
            <a:ext cx="4311920" cy="870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Mobilon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50E2CABB-D9A5-43D3-A61E-08D94A85F502}"/>
              </a:ext>
            </a:extLst>
          </p:cNvPr>
          <p:cNvSpPr/>
          <p:nvPr/>
        </p:nvSpPr>
        <p:spPr>
          <a:xfrm>
            <a:off x="119403" y="2786088"/>
            <a:ext cx="4311920" cy="3913650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 nézet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97BF416-8A79-449B-AEC9-3EAED0DFF963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3220FF98-A32F-4B69-8320-4C217C9A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21" y="3429001"/>
            <a:ext cx="1432800" cy="31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 description available.">
            <a:extLst>
              <a:ext uri="{FF2B5EF4-FFF2-40B4-BE49-F238E27FC236}">
                <a16:creationId xmlns:a16="http://schemas.microsoft.com/office/drawing/2014/main" id="{F6BC013E-DD0A-48A5-A03D-821A042FB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12" y="3429000"/>
            <a:ext cx="1432800" cy="31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0BB97CD6-4410-45DD-9F68-D9A494F5A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59" y="3991819"/>
            <a:ext cx="3994034" cy="1944310"/>
          </a:xfrm>
          <a:prstGeom prst="rect">
            <a:avLst/>
          </a:prstGeom>
        </p:spPr>
      </p:pic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5E5B98B-50DA-447C-85C8-AC753DD7951B}"/>
              </a:ext>
            </a:extLst>
          </p:cNvPr>
          <p:cNvSpPr/>
          <p:nvPr/>
        </p:nvSpPr>
        <p:spPr>
          <a:xfrm>
            <a:off x="119402" y="1466353"/>
            <a:ext cx="8809237" cy="1119213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artalom helye 2">
            <a:extLst>
              <a:ext uri="{FF2B5EF4-FFF2-40B4-BE49-F238E27FC236}">
                <a16:creationId xmlns:a16="http://schemas.microsoft.com/office/drawing/2014/main" id="{36127EB7-AE9F-4719-8B2C-C170F48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02" y="1462872"/>
            <a:ext cx="8809237" cy="111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Nehézség: táblázatok</a:t>
            </a:r>
          </a:p>
          <a:p>
            <a:pPr marL="0" indent="0">
              <a:buNone/>
            </a:pPr>
            <a:r>
              <a:rPr lang="hu-HU" dirty="0"/>
              <a:t>Megoldás: oldalra </a:t>
            </a:r>
            <a:r>
              <a:rPr lang="hu-HU" dirty="0" err="1"/>
              <a:t>görgethetőség</a:t>
            </a:r>
            <a:endParaRPr lang="hu-HU" dirty="0"/>
          </a:p>
        </p:txBody>
      </p:sp>
      <p:sp>
        <p:nvSpPr>
          <p:cNvPr id="22" name="Tartalom helye 2">
            <a:extLst>
              <a:ext uri="{FF2B5EF4-FFF2-40B4-BE49-F238E27FC236}">
                <a16:creationId xmlns:a16="http://schemas.microsoft.com/office/drawing/2014/main" id="{078CBD6A-F004-4828-8CB5-6CAAC1604F1E}"/>
              </a:ext>
            </a:extLst>
          </p:cNvPr>
          <p:cNvSpPr txBox="1">
            <a:spLocks/>
          </p:cNvSpPr>
          <p:nvPr/>
        </p:nvSpPr>
        <p:spPr>
          <a:xfrm>
            <a:off x="119403" y="2875085"/>
            <a:ext cx="4311920" cy="64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Asztali böngészőben</a:t>
            </a:r>
          </a:p>
        </p:txBody>
      </p:sp>
    </p:spTree>
    <p:extLst>
      <p:ext uri="{BB962C8B-B14F-4D97-AF65-F5344CB8AC3E}">
        <p14:creationId xmlns:p14="http://schemas.microsoft.com/office/powerpoint/2010/main" val="30527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tesztelés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6"/>
            <a:ext cx="8645769" cy="1463186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8645769" cy="1463186"/>
          </a:xfrm>
        </p:spPr>
        <p:txBody>
          <a:bodyPr>
            <a:normAutofit/>
          </a:bodyPr>
          <a:lstStyle/>
          <a:p>
            <a:r>
              <a:rPr lang="hu-HU" dirty="0"/>
              <a:t>Barátok segítsége</a:t>
            </a:r>
          </a:p>
          <a:p>
            <a:pPr lvl="1"/>
            <a:r>
              <a:rPr lang="hu-HU" dirty="0"/>
              <a:t>Külső nézőpont</a:t>
            </a:r>
          </a:p>
          <a:p>
            <a:r>
              <a:rPr lang="hu-HU" dirty="0"/>
              <a:t>Hiba jelentés az oldalon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024E93C-6781-4291-A2FE-7EFF37FB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88" y="3429000"/>
            <a:ext cx="6840224" cy="330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API tesztelés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F7C21B6-7318-4EFF-ACAB-0E2CCE46B19B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D48E3AF-CA39-4EE2-8E09-9B27A21E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41" y="2797599"/>
            <a:ext cx="1572840" cy="397557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45B9199-D370-4D70-B8BB-A1F2F21E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933" y="2797599"/>
            <a:ext cx="1588648" cy="395186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53F318-15EF-4A23-A5C9-8CA27D9C9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433" y="3229871"/>
            <a:ext cx="1588648" cy="2971800"/>
          </a:xfrm>
          <a:prstGeom prst="rect">
            <a:avLst/>
          </a:prstGeom>
        </p:spPr>
      </p:pic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1CC855D-C339-4F8C-A1F3-6B76A8C5BB6A}"/>
              </a:ext>
            </a:extLst>
          </p:cNvPr>
          <p:cNvSpPr/>
          <p:nvPr/>
        </p:nvSpPr>
        <p:spPr>
          <a:xfrm>
            <a:off x="628649" y="1504949"/>
            <a:ext cx="7886699" cy="984736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C3A81883-7F3B-443E-B593-7E5A85B52FF7}"/>
              </a:ext>
            </a:extLst>
          </p:cNvPr>
          <p:cNvSpPr txBox="1">
            <a:spLocks/>
          </p:cNvSpPr>
          <p:nvPr/>
        </p:nvSpPr>
        <p:spPr>
          <a:xfrm>
            <a:off x="628650" y="1504951"/>
            <a:ext cx="7886700" cy="9847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 Studio</a:t>
            </a:r>
            <a:r>
              <a:rPr lang="hu-HU" dirty="0"/>
              <a:t> - </a:t>
            </a:r>
            <a:r>
              <a:rPr lang="en-US"/>
              <a:t>Thunder Client </a:t>
            </a:r>
            <a:r>
              <a:rPr lang="hu-HU"/>
              <a:t>extension</a:t>
            </a:r>
          </a:p>
          <a:p>
            <a:r>
              <a:rPr lang="hu-HU" dirty="0"/>
              <a:t>Postman – automata tesztek</a:t>
            </a:r>
          </a:p>
        </p:txBody>
      </p:sp>
    </p:spTree>
    <p:extLst>
      <p:ext uri="{BB962C8B-B14F-4D97-AF65-F5344CB8AC3E}">
        <p14:creationId xmlns:p14="http://schemas.microsoft.com/office/powerpoint/2010/main" val="138552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Frontend API hívások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404461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254830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886700" cy="2632720"/>
          </a:xfrm>
        </p:spPr>
        <p:txBody>
          <a:bodyPr>
            <a:normAutofit/>
          </a:bodyPr>
          <a:lstStyle/>
          <a:p>
            <a:r>
              <a:rPr lang="hu-HU" dirty="0"/>
              <a:t>db.houseofswords.hu</a:t>
            </a:r>
          </a:p>
          <a:p>
            <a:r>
              <a:rPr lang="hu-HU" dirty="0"/>
              <a:t>18 különálló adattábla</a:t>
            </a:r>
          </a:p>
          <a:p>
            <a:r>
              <a:rPr lang="hu-HU" dirty="0"/>
              <a:t>25+ regisztrált felhasználó</a:t>
            </a:r>
          </a:p>
          <a:p>
            <a:r>
              <a:rPr lang="hu-HU" dirty="0"/>
              <a:t>A </a:t>
            </a:r>
            <a:r>
              <a:rPr lang="hu-HU" dirty="0" err="1"/>
              <a:t>Laravel</a:t>
            </a:r>
            <a:r>
              <a:rPr lang="hu-HU" dirty="0"/>
              <a:t> beépített adatbázis rendszere</a:t>
            </a:r>
          </a:p>
          <a:p>
            <a:r>
              <a:rPr lang="hu-HU" dirty="0"/>
              <a:t>Mintaadatok generálása (</a:t>
            </a:r>
            <a:r>
              <a:rPr lang="hu-HU" dirty="0" err="1"/>
              <a:t>seedelés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43314D-32B4-DFE3-BF79-60C156EB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5280"/>
            <a:ext cx="9144000" cy="2632720"/>
          </a:xfrm>
          <a:prstGeom prst="rect">
            <a:avLst/>
          </a:prstGeom>
          <a:ln w="38100">
            <a:solidFill>
              <a:srgbClr val="23160F"/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280528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9875BE16-AAA5-987A-CC93-845853A03D8F}"/>
              </a:ext>
            </a:extLst>
          </p:cNvPr>
          <p:cNvSpPr/>
          <p:nvPr/>
        </p:nvSpPr>
        <p:spPr>
          <a:xfrm>
            <a:off x="-1" y="1219200"/>
            <a:ext cx="9144001" cy="5638799"/>
          </a:xfrm>
          <a:prstGeom prst="rect">
            <a:avLst/>
          </a:prstGeom>
          <a:solidFill>
            <a:srgbClr val="030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D4DD3D8-7030-3257-67B8-54943C40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09700"/>
            <a:ext cx="3933092" cy="54483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F579E3A-CE63-C50B-BAE1-788EB4D1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93" y="1409699"/>
            <a:ext cx="4164189" cy="5448300"/>
          </a:xfrm>
          <a:prstGeom prst="rect">
            <a:avLst/>
          </a:prstGeom>
        </p:spPr>
      </p:pic>
      <p:sp>
        <p:nvSpPr>
          <p:cNvPr id="13" name="Tartalom helye 2">
            <a:extLst>
              <a:ext uri="{FF2B5EF4-FFF2-40B4-BE49-F238E27FC236}">
                <a16:creationId xmlns:a16="http://schemas.microsoft.com/office/drawing/2014/main" id="{697BC381-3348-27DF-D105-B914B0E8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8384" y="1552968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hu-HU" dirty="0" err="1">
                <a:solidFill>
                  <a:srgbClr val="D7D7D3"/>
                </a:solidFill>
              </a:rPr>
              <a:t>Buildings</a:t>
            </a:r>
            <a:r>
              <a:rPr lang="hu-HU" dirty="0">
                <a:solidFill>
                  <a:srgbClr val="D7D7D3"/>
                </a:solidFill>
              </a:rPr>
              <a:t> tábla</a:t>
            </a:r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4F6FC314-8E4F-7FAE-DE86-E86B8B5FD571}"/>
              </a:ext>
            </a:extLst>
          </p:cNvPr>
          <p:cNvSpPr txBox="1">
            <a:spLocks/>
          </p:cNvSpPr>
          <p:nvPr/>
        </p:nvSpPr>
        <p:spPr>
          <a:xfrm>
            <a:off x="6739087" y="2722785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 lnSpcReduction="10000"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D7D7D3"/>
                </a:solidFill>
                <a:latin typeface="MedievalSharp" panose="020C060402020201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23160F"/>
                </a:solidFill>
                <a:latin typeface="MedievalSharp" panose="020C060402020201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23160F"/>
                </a:solidFill>
                <a:latin typeface="MedievalSharp" panose="020C060402020201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hu-HU" dirty="0"/>
              <a:t>Egységek rekordjai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60056A83-250C-4695-BAC5-EF46FD699905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3603354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Kriptográfia és biztonság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251263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1669073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Tiszta kód elve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1669072"/>
          </a:xfrm>
        </p:spPr>
        <p:txBody>
          <a:bodyPr>
            <a:normAutofit/>
          </a:bodyPr>
          <a:lstStyle/>
          <a:p>
            <a:r>
              <a:rPr lang="hu-HU" dirty="0"/>
              <a:t>Elnevezések</a:t>
            </a:r>
          </a:p>
          <a:p>
            <a:r>
              <a:rPr lang="hu-HU" dirty="0"/>
              <a:t>Kommentek</a:t>
            </a:r>
          </a:p>
          <a:p>
            <a:r>
              <a:rPr lang="hu-HU" dirty="0"/>
              <a:t>Újra felhasználható metódusok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10" name="Tartalom helye 4">
            <a:extLst>
              <a:ext uri="{FF2B5EF4-FFF2-40B4-BE49-F238E27FC236}">
                <a16:creationId xmlns:a16="http://schemas.microsoft.com/office/drawing/2014/main" id="{252BA391-5838-4A0A-A3AD-CE710AC01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4" r="367" b="16794"/>
          <a:stretch/>
        </p:blipFill>
        <p:spPr>
          <a:xfrm>
            <a:off x="2681023" y="3353408"/>
            <a:ext cx="4520954" cy="3263503"/>
          </a:xfrm>
          <a:prstGeom prst="rect">
            <a:avLst/>
          </a:prstGeom>
        </p:spPr>
      </p:pic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42A61675-3ACF-4D48-A606-355DF7A5F48B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327830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926C4AEA-6150-4D4F-8D18-2631844EC8C7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23F06362-42B0-4FB6-9F8F-E2EE0BD21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Fejlesztői rendszer</a:t>
            </a:r>
          </a:p>
          <a:p>
            <a:pPr lvl="1"/>
            <a:r>
              <a:rPr lang="hu-HU" dirty="0"/>
              <a:t>PHP - </a:t>
            </a:r>
            <a:r>
              <a:rPr lang="hu-HU" dirty="0" err="1"/>
              <a:t>Laravel</a:t>
            </a:r>
            <a:r>
              <a:rPr lang="hu-HU" dirty="0"/>
              <a:t> keretrendszer</a:t>
            </a:r>
          </a:p>
          <a:p>
            <a:r>
              <a:rPr lang="hu-HU" dirty="0"/>
              <a:t>Szerveren fut</a:t>
            </a:r>
          </a:p>
          <a:p>
            <a:pPr lvl="1"/>
            <a:r>
              <a:rPr lang="hu-HU" dirty="0"/>
              <a:t>Nehézség: rengeteg hiba lépett fel </a:t>
            </a:r>
          </a:p>
          <a:p>
            <a:pPr lvl="2"/>
            <a:r>
              <a:rPr lang="hu-HU" sz="2200" dirty="0" err="1"/>
              <a:t>domain</a:t>
            </a:r>
            <a:r>
              <a:rPr lang="hu-HU" sz="2200" dirty="0"/>
              <a:t> megfelelő beiktatása</a:t>
            </a:r>
          </a:p>
          <a:p>
            <a:pPr lvl="2"/>
            <a:r>
              <a:rPr lang="hu-HU" sz="2200" dirty="0"/>
              <a:t>emailrendszer</a:t>
            </a:r>
          </a:p>
          <a:p>
            <a:pPr lvl="1"/>
            <a:r>
              <a:rPr lang="hu-HU" dirty="0"/>
              <a:t>Előny:</a:t>
            </a:r>
          </a:p>
          <a:p>
            <a:pPr lvl="2"/>
            <a:r>
              <a:rPr lang="hu-HU" sz="2200" dirty="0"/>
              <a:t>rengeteg </a:t>
            </a:r>
            <a:r>
              <a:rPr lang="hu-HU" sz="2200" dirty="0" err="1"/>
              <a:t>linuxos</a:t>
            </a:r>
            <a:r>
              <a:rPr lang="hu-HU" sz="2200" dirty="0"/>
              <a:t> és </a:t>
            </a:r>
            <a:r>
              <a:rPr lang="hu-HU" sz="2200" dirty="0" err="1"/>
              <a:t>hálózatos</a:t>
            </a:r>
            <a:r>
              <a:rPr lang="hu-HU" sz="2200" dirty="0"/>
              <a:t> tudást szereztünk</a:t>
            </a:r>
          </a:p>
          <a:p>
            <a:pPr lvl="2"/>
            <a:r>
              <a:rPr lang="hu-HU" sz="2200" dirty="0"/>
              <a:t>probléma megoldási készség</a:t>
            </a:r>
          </a:p>
          <a:p>
            <a:endParaRPr lang="hu-HU" dirty="0"/>
          </a:p>
          <a:p>
            <a:pPr lvl="1"/>
            <a:endParaRPr lang="hu-HU" sz="2800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769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Képzési és Kimeneti Követelmények (KKK)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592158" cy="4892187"/>
          </a:xfrm>
        </p:spPr>
        <p:txBody>
          <a:bodyPr>
            <a:normAutofit/>
          </a:bodyPr>
          <a:lstStyle/>
          <a:p>
            <a:r>
              <a:rPr lang="hu-HU" dirty="0"/>
              <a:t>Életszerű, valódi probléma</a:t>
            </a:r>
          </a:p>
          <a:p>
            <a:r>
              <a:rPr lang="hu-HU" dirty="0"/>
              <a:t>Adattárolási és -kezelési funkciók</a:t>
            </a:r>
          </a:p>
          <a:p>
            <a:r>
              <a:rPr lang="hu-HU" dirty="0" err="1"/>
              <a:t>RESTful</a:t>
            </a:r>
            <a:r>
              <a:rPr lang="hu-HU" dirty="0"/>
              <a:t> architektúra - szerver és kliens oldali komponensek</a:t>
            </a:r>
          </a:p>
          <a:p>
            <a:r>
              <a:rPr lang="hu-HU" dirty="0"/>
              <a:t>Asztali és mobil eszközös használat</a:t>
            </a:r>
          </a:p>
          <a:p>
            <a:pPr lvl="1"/>
            <a:r>
              <a:rPr lang="hu-HU" dirty="0"/>
              <a:t>Mobil - alkalmazás vagy webes kliens</a:t>
            </a:r>
          </a:p>
          <a:p>
            <a:pPr lvl="1"/>
            <a:r>
              <a:rPr lang="hu-HU" dirty="0"/>
              <a:t>Asztali - webes (+ opcionális alkalmazás)</a:t>
            </a:r>
          </a:p>
          <a:p>
            <a:r>
              <a:rPr lang="hu-HU" dirty="0"/>
              <a:t>Tiszta kód elve</a:t>
            </a:r>
          </a:p>
          <a:p>
            <a:r>
              <a:rPr lang="hu-HU" dirty="0"/>
              <a:t>Dokumentáció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üzemeltetés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A1E78CE-40EF-41F7-BBF8-C43A13EAAEA0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5728ABD-9BEC-4E07-92B5-602771A8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Webszerver</a:t>
            </a:r>
          </a:p>
          <a:p>
            <a:pPr lvl="1"/>
            <a:r>
              <a:rPr lang="hu-HU" u="sng" dirty="0">
                <a:solidFill>
                  <a:srgbClr val="6C3B25"/>
                </a:solidFill>
              </a:rPr>
              <a:t>houseofswords.hu</a:t>
            </a:r>
            <a:r>
              <a:rPr lang="hu-HU" dirty="0"/>
              <a:t> </a:t>
            </a:r>
          </a:p>
          <a:p>
            <a:pPr lvl="1"/>
            <a:r>
              <a:rPr lang="hu-HU" dirty="0" err="1"/>
              <a:t>Synology</a:t>
            </a:r>
            <a:r>
              <a:rPr lang="hu-HU" dirty="0"/>
              <a:t> DS418Play NAS </a:t>
            </a:r>
          </a:p>
          <a:p>
            <a:pPr lvl="2"/>
            <a:r>
              <a:rPr lang="hu-HU" dirty="0"/>
              <a:t>Linux alapú hálózati adattároló</a:t>
            </a:r>
          </a:p>
          <a:p>
            <a:pPr lvl="1"/>
            <a:r>
              <a:rPr lang="hu-HU" dirty="0" err="1"/>
              <a:t>phpMyAdmin</a:t>
            </a:r>
            <a:r>
              <a:rPr lang="hu-HU" dirty="0"/>
              <a:t> és </a:t>
            </a:r>
            <a:r>
              <a:rPr lang="hu-HU" dirty="0" err="1"/>
              <a:t>MariaDB</a:t>
            </a:r>
            <a:r>
              <a:rPr lang="hu-HU" dirty="0"/>
              <a:t> </a:t>
            </a:r>
            <a:r>
              <a:rPr lang="hu-HU" dirty="0" err="1"/>
              <a:t>MySQL</a:t>
            </a:r>
            <a:r>
              <a:rPr lang="hu-HU" dirty="0"/>
              <a:t> adatbázis szerver</a:t>
            </a:r>
          </a:p>
          <a:p>
            <a:pPr lvl="1"/>
            <a:r>
              <a:rPr lang="hu-HU" dirty="0" err="1"/>
              <a:t>Apache</a:t>
            </a:r>
            <a:r>
              <a:rPr lang="hu-HU" dirty="0"/>
              <a:t> HTTP </a:t>
            </a:r>
          </a:p>
          <a:p>
            <a:pPr lvl="1"/>
            <a:r>
              <a:rPr lang="hu-HU" dirty="0"/>
              <a:t>Tartalék szerver</a:t>
            </a:r>
          </a:p>
          <a:p>
            <a:pPr lvl="2"/>
            <a:r>
              <a:rPr lang="hu-HU" dirty="0"/>
              <a:t>NGINX</a:t>
            </a:r>
          </a:p>
          <a:p>
            <a:pPr lvl="1"/>
            <a:r>
              <a:rPr lang="hu-HU" dirty="0" err="1"/>
              <a:t>Github</a:t>
            </a:r>
            <a:endParaRPr lang="hu-HU" dirty="0"/>
          </a:p>
          <a:p>
            <a:pPr lvl="2"/>
            <a:r>
              <a:rPr lang="hu-HU" dirty="0" err="1"/>
              <a:t>percenkénti</a:t>
            </a:r>
            <a:r>
              <a:rPr lang="hu-HU" dirty="0"/>
              <a:t> </a:t>
            </a: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pull</a:t>
            </a:r>
            <a:r>
              <a:rPr lang="hu-HU" dirty="0"/>
              <a:t> parancs</a:t>
            </a:r>
          </a:p>
        </p:txBody>
      </p:sp>
    </p:spTree>
    <p:extLst>
      <p:ext uri="{BB962C8B-B14F-4D97-AF65-F5344CB8AC3E}">
        <p14:creationId xmlns:p14="http://schemas.microsoft.com/office/powerpoint/2010/main" val="136637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üzemeltetés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A1E78CE-40EF-41F7-BBF8-C43A13EAAEA0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5728ABD-9BEC-4E07-92B5-602771A8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Email szerver</a:t>
            </a:r>
          </a:p>
          <a:p>
            <a:pPr lvl="1"/>
            <a:r>
              <a:rPr lang="hu-HU" u="sng" dirty="0">
                <a:solidFill>
                  <a:srgbClr val="6C3B25"/>
                </a:solidFill>
              </a:rPr>
              <a:t>mail.houseofswords.hu</a:t>
            </a:r>
            <a:endParaRPr lang="hu-HU" dirty="0"/>
          </a:p>
          <a:p>
            <a:pPr lvl="1"/>
            <a:r>
              <a:rPr lang="hu-HU" dirty="0" err="1"/>
              <a:t>Synology</a:t>
            </a:r>
            <a:r>
              <a:rPr lang="hu-HU" dirty="0"/>
              <a:t> MailPlus Server</a:t>
            </a:r>
          </a:p>
          <a:p>
            <a:pPr lvl="1"/>
            <a:r>
              <a:rPr lang="hu-HU" dirty="0"/>
              <a:t>Teszteltünk különböző emailkezelő alkalmazásokat</a:t>
            </a:r>
          </a:p>
          <a:p>
            <a:pPr lvl="2"/>
            <a:r>
              <a:rPr lang="hu-HU" i="1" dirty="0"/>
              <a:t>Windows Mail</a:t>
            </a:r>
          </a:p>
          <a:p>
            <a:pPr lvl="2"/>
            <a:r>
              <a:rPr lang="hu-HU" i="1" dirty="0"/>
              <a:t>Outlook </a:t>
            </a:r>
          </a:p>
          <a:p>
            <a:pPr lvl="2"/>
            <a:r>
              <a:rPr lang="hu-HU" i="1" dirty="0"/>
              <a:t>Apple Mail</a:t>
            </a:r>
          </a:p>
          <a:p>
            <a:pPr lvl="1"/>
            <a:r>
              <a:rPr lang="hu-HU" dirty="0" err="1"/>
              <a:t>Laravel</a:t>
            </a:r>
            <a:r>
              <a:rPr lang="hu-HU" dirty="0"/>
              <a:t> kapcsolódás</a:t>
            </a:r>
          </a:p>
          <a:p>
            <a:pPr lvl="2"/>
            <a:r>
              <a:rPr lang="hu-HU" dirty="0"/>
              <a:t>.</a:t>
            </a:r>
            <a:r>
              <a:rPr lang="hu-HU" dirty="0" err="1"/>
              <a:t>env</a:t>
            </a:r>
            <a:r>
              <a:rPr lang="hu-HU" dirty="0"/>
              <a:t> fájl</a:t>
            </a:r>
          </a:p>
          <a:p>
            <a:pPr lvl="2"/>
            <a:r>
              <a:rPr lang="hu-HU" dirty="0"/>
              <a:t>/</a:t>
            </a:r>
            <a:r>
              <a:rPr lang="hu-HU" dirty="0" err="1"/>
              <a:t>config</a:t>
            </a:r>
            <a:r>
              <a:rPr lang="hu-HU" dirty="0"/>
              <a:t>/mail.php</a:t>
            </a:r>
          </a:p>
        </p:txBody>
      </p:sp>
    </p:spTree>
    <p:extLst>
      <p:ext uri="{BB962C8B-B14F-4D97-AF65-F5344CB8AC3E}">
        <p14:creationId xmlns:p14="http://schemas.microsoft.com/office/powerpoint/2010/main" val="128576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2297D86-AE2C-4641-98D9-2E10CBC6A1CC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37260161-C5D3-4441-AAC9-2929741E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9280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3" y="0"/>
            <a:ext cx="4448908" cy="4448908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2297D86-AE2C-4641-98D9-2E10CBC6A1CC}"/>
              </a:ext>
            </a:extLst>
          </p:cNvPr>
          <p:cNvSpPr/>
          <p:nvPr/>
        </p:nvSpPr>
        <p:spPr>
          <a:xfrm>
            <a:off x="629874" y="4309695"/>
            <a:ext cx="7948403" cy="2011974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37260161-C5D3-4441-AAC9-2929741E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74" y="4309697"/>
            <a:ext cx="7948402" cy="201197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hu-HU" sz="66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5083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 err="1"/>
              <a:t>What</a:t>
            </a:r>
            <a:r>
              <a:rPr lang="hu-HU" dirty="0"/>
              <a:t> is House of </a:t>
            </a:r>
            <a:r>
              <a:rPr lang="hu-HU" dirty="0" err="1"/>
              <a:t>Swords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886700" cy="5114924"/>
          </a:xfrm>
        </p:spPr>
        <p:txBody>
          <a:bodyPr>
            <a:normAutofit/>
          </a:bodyPr>
          <a:lstStyle/>
          <a:p>
            <a:r>
              <a:rPr lang="hu-HU" dirty="0"/>
              <a:t>A game </a:t>
            </a:r>
            <a:r>
              <a:rPr lang="hu-HU" dirty="0" err="1"/>
              <a:t>that</a:t>
            </a:r>
            <a:r>
              <a:rPr lang="hu-HU" dirty="0"/>
              <a:t> has..</a:t>
            </a:r>
          </a:p>
          <a:p>
            <a:pPr lvl="1"/>
            <a:r>
              <a:rPr lang="hu-HU" dirty="0"/>
              <a:t>Action-</a:t>
            </a:r>
            <a:r>
              <a:rPr lang="hu-HU" dirty="0" err="1"/>
              <a:t>packed</a:t>
            </a:r>
            <a:r>
              <a:rPr lang="hu-HU" dirty="0"/>
              <a:t> </a:t>
            </a:r>
            <a:r>
              <a:rPr lang="hu-HU" dirty="0" err="1"/>
              <a:t>medieval</a:t>
            </a:r>
            <a:r>
              <a:rPr lang="hu-HU" dirty="0"/>
              <a:t> </a:t>
            </a:r>
            <a:r>
              <a:rPr lang="hu-HU" dirty="0" err="1"/>
              <a:t>world</a:t>
            </a:r>
            <a:endParaRPr lang="hu-HU" dirty="0"/>
          </a:p>
          <a:p>
            <a:pPr lvl="1"/>
            <a:r>
              <a:rPr lang="hu-HU" dirty="0" err="1"/>
              <a:t>Strategy</a:t>
            </a:r>
            <a:endParaRPr lang="hu-HU" dirty="0"/>
          </a:p>
          <a:p>
            <a:pPr lvl="1"/>
            <a:r>
              <a:rPr lang="hu-HU" dirty="0" err="1"/>
              <a:t>Army</a:t>
            </a:r>
            <a:r>
              <a:rPr lang="hu-HU" dirty="0"/>
              <a:t> building</a:t>
            </a:r>
          </a:p>
          <a:p>
            <a:pPr lvl="1"/>
            <a:r>
              <a:rPr lang="hu-HU" dirty="0" err="1"/>
              <a:t>Resource</a:t>
            </a:r>
            <a:r>
              <a:rPr lang="hu-HU" dirty="0"/>
              <a:t> management</a:t>
            </a:r>
          </a:p>
          <a:p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real</a:t>
            </a:r>
            <a:r>
              <a:rPr lang="hu-HU" dirty="0"/>
              <a:t> life </a:t>
            </a:r>
            <a:r>
              <a:rPr lang="hu-HU" dirty="0" err="1"/>
              <a:t>problems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E57758-C727-4174-BDF9-328CB4DB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06" y="4500674"/>
            <a:ext cx="2520000" cy="16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yíl: jobbra mutató 10">
            <a:extLst>
              <a:ext uri="{FF2B5EF4-FFF2-40B4-BE49-F238E27FC236}">
                <a16:creationId xmlns:a16="http://schemas.microsoft.com/office/drawing/2014/main" id="{A6471699-8FB1-499F-85DA-8BACA2316CED}"/>
              </a:ext>
            </a:extLst>
          </p:cNvPr>
          <p:cNvSpPr/>
          <p:nvPr/>
        </p:nvSpPr>
        <p:spPr>
          <a:xfrm>
            <a:off x="4141177" y="5148181"/>
            <a:ext cx="727772" cy="360485"/>
          </a:xfrm>
          <a:prstGeom prst="rightArrow">
            <a:avLst/>
          </a:prstGeom>
          <a:noFill/>
          <a:ln w="57150">
            <a:solidFill>
              <a:srgbClr val="3F2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Tartalom helye 8">
            <a:extLst>
              <a:ext uri="{FF2B5EF4-FFF2-40B4-BE49-F238E27FC236}">
                <a16:creationId xmlns:a16="http://schemas.microsoft.com/office/drawing/2014/main" id="{01E8699E-F428-4037-8A05-D60599C86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79" y="4475998"/>
            <a:ext cx="2520000" cy="16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4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47BAAA5-70B9-472A-8A10-5AEF81F482FB}"/>
              </a:ext>
            </a:extLst>
          </p:cNvPr>
          <p:cNvSpPr/>
          <p:nvPr/>
        </p:nvSpPr>
        <p:spPr>
          <a:xfrm>
            <a:off x="628650" y="1504949"/>
            <a:ext cx="7592158" cy="510686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954A3ED1-9140-4F18-B351-9578970145E1}"/>
              </a:ext>
            </a:extLst>
          </p:cNvPr>
          <p:cNvSpPr/>
          <p:nvPr/>
        </p:nvSpPr>
        <p:spPr>
          <a:xfrm>
            <a:off x="5627078" y="5190394"/>
            <a:ext cx="2426676" cy="257907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CC7CFB5-E17F-3257-A288-7EC7767B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 csapat és a 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1F827D-82DA-4611-BC28-26E5006A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4949"/>
            <a:ext cx="6923943" cy="5353051"/>
          </a:xfrm>
        </p:spPr>
        <p:txBody>
          <a:bodyPr>
            <a:normAutofit/>
          </a:bodyPr>
          <a:lstStyle/>
          <a:p>
            <a:r>
              <a:rPr lang="hu-HU" sz="3600" b="1" dirty="0" err="1"/>
              <a:t>Blasek</a:t>
            </a:r>
            <a:r>
              <a:rPr lang="hu-HU" sz="3600" b="1" dirty="0"/>
              <a:t> Balázs</a:t>
            </a:r>
          </a:p>
          <a:p>
            <a:pPr lvl="1"/>
            <a:r>
              <a:rPr lang="hu-HU" sz="3200" dirty="0"/>
              <a:t>Rendszerüzemeltetés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Backend fejlesztés</a:t>
            </a:r>
          </a:p>
          <a:p>
            <a:r>
              <a:rPr lang="hu-HU" sz="3600" b="1" dirty="0" err="1"/>
              <a:t>Luksa</a:t>
            </a:r>
            <a:r>
              <a:rPr lang="hu-HU" sz="3600" b="1" dirty="0"/>
              <a:t> Laura</a:t>
            </a:r>
          </a:p>
          <a:p>
            <a:pPr lvl="1"/>
            <a:r>
              <a:rPr lang="hu-HU" sz="3200" dirty="0"/>
              <a:t>UI/UX Design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Frontend Fejlesztés</a:t>
            </a:r>
          </a:p>
          <a:p>
            <a:r>
              <a:rPr lang="hu-HU" sz="3600" b="1" dirty="0" err="1"/>
              <a:t>Venter</a:t>
            </a:r>
            <a:r>
              <a:rPr lang="hu-HU" sz="3600" b="1" dirty="0"/>
              <a:t> Alex</a:t>
            </a:r>
          </a:p>
          <a:p>
            <a:pPr lvl="1"/>
            <a:r>
              <a:rPr lang="hu-HU" sz="3200" dirty="0"/>
              <a:t>Projekt Manager</a:t>
            </a:r>
          </a:p>
          <a:p>
            <a:pPr lvl="1"/>
            <a:r>
              <a:rPr lang="hu-HU" sz="3200" dirty="0" err="1"/>
              <a:t>Full-Stack</a:t>
            </a:r>
            <a:r>
              <a:rPr lang="hu-HU" sz="3200" dirty="0"/>
              <a:t> Fejlesztés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CF780F-11E5-CF91-9A4A-AE643EECA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2B1ED138-967C-481B-A11C-D43016C3F455}"/>
              </a:ext>
            </a:extLst>
          </p:cNvPr>
          <p:cNvSpPr/>
          <p:nvPr/>
        </p:nvSpPr>
        <p:spPr>
          <a:xfrm>
            <a:off x="5328138" y="3382109"/>
            <a:ext cx="2791131" cy="257907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5BD62991-614B-45A3-AF81-4D440C0CF697}"/>
              </a:ext>
            </a:extLst>
          </p:cNvPr>
          <p:cNvSpPr/>
          <p:nvPr/>
        </p:nvSpPr>
        <p:spPr>
          <a:xfrm>
            <a:off x="4747847" y="1649412"/>
            <a:ext cx="3305908" cy="257907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91F99FC2-B282-4073-923F-EA642781E13A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</p:spTree>
    <p:extLst>
      <p:ext uri="{BB962C8B-B14F-4D97-AF65-F5344CB8AC3E}">
        <p14:creationId xmlns:p14="http://schemas.microsoft.com/office/powerpoint/2010/main" val="243264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039A4DC-4055-4471-9645-C2B697288FF2}"/>
              </a:ext>
            </a:extLst>
          </p:cNvPr>
          <p:cNvSpPr/>
          <p:nvPr/>
        </p:nvSpPr>
        <p:spPr>
          <a:xfrm>
            <a:off x="304800" y="1666875"/>
            <a:ext cx="4876800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EE66AFB-203C-52D6-73D8-DF72131723C2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Hogyan dolgoztunk?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57A1F9-9BBD-2DDC-3791-3AD78FBE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4876800" cy="4813056"/>
          </a:xfrm>
        </p:spPr>
        <p:txBody>
          <a:bodyPr>
            <a:normAutofit/>
          </a:bodyPr>
          <a:lstStyle/>
          <a:p>
            <a:r>
              <a:rPr lang="hu-HU" dirty="0"/>
              <a:t>Rendszerezés</a:t>
            </a:r>
          </a:p>
          <a:p>
            <a:pPr lvl="1"/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weboldalunk saját rendszere</a:t>
            </a:r>
          </a:p>
          <a:p>
            <a:r>
              <a:rPr lang="hu-HU" dirty="0"/>
              <a:t>Kommunikáció</a:t>
            </a:r>
          </a:p>
          <a:p>
            <a:pPr lvl="1"/>
            <a:r>
              <a:rPr lang="hu-HU" dirty="0"/>
              <a:t>közös Messenger csoport</a:t>
            </a:r>
          </a:p>
          <a:p>
            <a:r>
              <a:rPr lang="hu-HU" dirty="0"/>
              <a:t>Verziókezelés</a:t>
            </a:r>
          </a:p>
          <a:p>
            <a:pPr lvl="1"/>
            <a:r>
              <a:rPr lang="hu-HU" dirty="0" err="1"/>
              <a:t>Github</a:t>
            </a:r>
            <a:endParaRPr lang="hu-HU" dirty="0"/>
          </a:p>
          <a:p>
            <a:pPr lvl="1"/>
            <a:r>
              <a:rPr lang="hu-HU" dirty="0" err="1"/>
              <a:t>Plastic</a:t>
            </a:r>
            <a:r>
              <a:rPr lang="hu-HU" dirty="0"/>
              <a:t> SCM</a:t>
            </a:r>
          </a:p>
          <a:p>
            <a:r>
              <a:rPr lang="hu-HU" dirty="0"/>
              <a:t>Értesítések</a:t>
            </a:r>
          </a:p>
          <a:p>
            <a:pPr lvl="1"/>
            <a:r>
              <a:rPr lang="hu-HU" dirty="0" err="1"/>
              <a:t>Discord</a:t>
            </a:r>
            <a:endParaRPr lang="hu-HU" dirty="0"/>
          </a:p>
          <a:p>
            <a:pPr lvl="1"/>
            <a:r>
              <a:rPr lang="hu-HU" dirty="0" err="1"/>
              <a:t>Webhook</a:t>
            </a:r>
            <a:r>
              <a:rPr lang="hu-HU" dirty="0"/>
              <a:t> technológia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CA36AA-4313-8F24-7C20-035CE3F0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886" y="5301922"/>
            <a:ext cx="1080000" cy="1080000"/>
          </a:xfrm>
          <a:prstGeom prst="rect">
            <a:avLst/>
          </a:prstGeom>
        </p:spPr>
      </p:pic>
      <p:pic>
        <p:nvPicPr>
          <p:cNvPr id="1026" name="Picture 2" descr="Plastic SCM&quot; Icon - Download for free – Iconduck">
            <a:extLst>
              <a:ext uri="{FF2B5EF4-FFF2-40B4-BE49-F238E27FC236}">
                <a16:creationId xmlns:a16="http://schemas.microsoft.com/office/drawing/2014/main" id="{888754AD-AA23-CBB8-DD9C-9A0960A1C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4117259"/>
            <a:ext cx="9724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ED498A4-064D-D1D8-0802-2C46D8ED3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45" y="4227609"/>
            <a:ext cx="900000" cy="90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918BBB-3F7C-083D-4CF2-9FE4230E7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886" y="2979000"/>
            <a:ext cx="900000" cy="900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6B7F8C4-C40F-5FFA-B000-404A85C43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496" y="1840742"/>
            <a:ext cx="900000" cy="900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A026A9A-3213-4A69-3950-1BD3F324C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FD408BD-CE5B-4D50-AF9B-CCE5C725ACBD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</p:spTree>
    <p:extLst>
      <p:ext uri="{BB962C8B-B14F-4D97-AF65-F5344CB8AC3E}">
        <p14:creationId xmlns:p14="http://schemas.microsoft.com/office/powerpoint/2010/main" val="152001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8534400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8534400" cy="4813056"/>
          </a:xfrm>
        </p:spPr>
        <p:txBody>
          <a:bodyPr>
            <a:normAutofit/>
          </a:bodyPr>
          <a:lstStyle/>
          <a:p>
            <a:r>
              <a:rPr lang="hu-HU" dirty="0"/>
              <a:t>Fejlesztői rendszerek</a:t>
            </a:r>
          </a:p>
          <a:p>
            <a:pPr lvl="1"/>
            <a:r>
              <a:rPr lang="hu-HU" dirty="0" err="1"/>
              <a:t>Blade</a:t>
            </a:r>
            <a:r>
              <a:rPr lang="hu-HU" dirty="0"/>
              <a:t> </a:t>
            </a:r>
            <a:r>
              <a:rPr lang="hu-HU" dirty="0" err="1"/>
              <a:t>templating</a:t>
            </a:r>
            <a:r>
              <a:rPr lang="hu-HU" dirty="0"/>
              <a:t> </a:t>
            </a:r>
            <a:r>
              <a:rPr lang="hu-HU" dirty="0" err="1"/>
              <a:t>engine</a:t>
            </a:r>
            <a:r>
              <a:rPr lang="hu-HU" dirty="0"/>
              <a:t> – VS </a:t>
            </a:r>
            <a:r>
              <a:rPr lang="hu-HU" dirty="0" err="1"/>
              <a:t>Code</a:t>
            </a:r>
            <a:endParaRPr lang="hu-HU" dirty="0"/>
          </a:p>
          <a:p>
            <a:pPr lvl="2"/>
            <a:r>
              <a:rPr lang="hu-HU" sz="2400" dirty="0" err="1"/>
              <a:t>Laravel</a:t>
            </a:r>
            <a:r>
              <a:rPr lang="hu-HU" sz="2400" dirty="0"/>
              <a:t>-be beépített</a:t>
            </a:r>
          </a:p>
          <a:p>
            <a:pPr lvl="2"/>
            <a:r>
              <a:rPr lang="hu-HU" sz="2400" dirty="0"/>
              <a:t>Egyszerűen kezelhető</a:t>
            </a:r>
          </a:p>
          <a:p>
            <a:pPr lvl="1"/>
            <a:r>
              <a:rPr lang="hu-HU" dirty="0" err="1"/>
              <a:t>Unity</a:t>
            </a:r>
            <a:r>
              <a:rPr lang="hu-HU" dirty="0"/>
              <a:t> editor – </a:t>
            </a:r>
            <a:r>
              <a:rPr lang="hu-HU" dirty="0" err="1"/>
              <a:t>Unity</a:t>
            </a:r>
            <a:r>
              <a:rPr lang="hu-HU" dirty="0"/>
              <a:t> és VS 2019</a:t>
            </a:r>
          </a:p>
          <a:p>
            <a:pPr lvl="2"/>
            <a:r>
              <a:rPr lang="hu-HU" sz="2400" dirty="0"/>
              <a:t>Elterjedt -&gt; rengeteg </a:t>
            </a:r>
          </a:p>
          <a:p>
            <a:r>
              <a:rPr lang="hu-HU" dirty="0"/>
              <a:t>Egységes színvilág - színpaletta</a:t>
            </a:r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5AE750D-7F4A-443B-8726-F4B8E8F57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53" y="4637053"/>
            <a:ext cx="5380894" cy="17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9532D66-7B55-4BB1-8D5B-A6E5B4A384C0}"/>
              </a:ext>
            </a:extLst>
          </p:cNvPr>
          <p:cNvSpPr/>
          <p:nvPr/>
        </p:nvSpPr>
        <p:spPr>
          <a:xfrm>
            <a:off x="6251075" y="1666874"/>
            <a:ext cx="2341941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574430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5744308" cy="4813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err="1"/>
              <a:t>Unity</a:t>
            </a:r>
            <a:r>
              <a:rPr lang="hu-HU" dirty="0"/>
              <a:t> - </a:t>
            </a:r>
            <a:r>
              <a:rPr lang="hu-HU" dirty="0" err="1"/>
              <a:t>Prefabok</a:t>
            </a:r>
            <a:endParaRPr lang="hu-HU" dirty="0"/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F479D73-9045-4078-A247-40E17529C6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8519" y="2967744"/>
            <a:ext cx="5248275" cy="229044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0A024C3-6A0F-427D-B759-404E962CE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011" y="2181121"/>
            <a:ext cx="1684954" cy="4216706"/>
          </a:xfrm>
          <a:prstGeom prst="rect">
            <a:avLst/>
          </a:prstGeom>
        </p:spPr>
      </p:pic>
      <p:sp>
        <p:nvSpPr>
          <p:cNvPr id="18" name="Tartalom helye 2">
            <a:extLst>
              <a:ext uri="{FF2B5EF4-FFF2-40B4-BE49-F238E27FC236}">
                <a16:creationId xmlns:a16="http://schemas.microsoft.com/office/drawing/2014/main" id="{7CB206BC-30A9-44AD-A999-D2E8690283FE}"/>
              </a:ext>
            </a:extLst>
          </p:cNvPr>
          <p:cNvSpPr txBox="1">
            <a:spLocks/>
          </p:cNvSpPr>
          <p:nvPr/>
        </p:nvSpPr>
        <p:spPr>
          <a:xfrm>
            <a:off x="6251075" y="1666875"/>
            <a:ext cx="2341941" cy="481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dirty="0"/>
              <a:t>Weblap</a:t>
            </a:r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60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- érdekesség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3722077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3722077" cy="4892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err="1"/>
              <a:t>Unity</a:t>
            </a:r>
            <a:r>
              <a:rPr lang="hu-HU" dirty="0"/>
              <a:t> – </a:t>
            </a:r>
            <a:r>
              <a:rPr lang="hu-HU" dirty="0" err="1"/>
              <a:t>Pathfinding</a:t>
            </a:r>
            <a:endParaRPr lang="hu-HU" dirty="0"/>
          </a:p>
          <a:p>
            <a:r>
              <a:rPr lang="hu-HU" sz="2400" dirty="0"/>
              <a:t>Ingyenesen letölthető </a:t>
            </a:r>
            <a:r>
              <a:rPr lang="hu-HU" sz="2400" dirty="0" err="1"/>
              <a:t>package</a:t>
            </a:r>
            <a:endParaRPr lang="hu-HU" sz="2400" dirty="0"/>
          </a:p>
          <a:p>
            <a:r>
              <a:rPr lang="hu-HU" sz="2400" dirty="0" err="1"/>
              <a:t>Componensek</a:t>
            </a:r>
            <a:r>
              <a:rPr lang="hu-HU" sz="2400" dirty="0"/>
              <a:t>:</a:t>
            </a:r>
          </a:p>
          <a:p>
            <a:pPr marL="536575" lvl="1"/>
            <a:r>
              <a:rPr lang="hu-HU" dirty="0" err="1"/>
              <a:t>Seeker</a:t>
            </a:r>
            <a:endParaRPr lang="hu-HU" dirty="0"/>
          </a:p>
          <a:p>
            <a:pPr marL="896938" lvl="2"/>
            <a:r>
              <a:rPr lang="hu-HU" dirty="0"/>
              <a:t>út generálása</a:t>
            </a:r>
          </a:p>
          <a:p>
            <a:pPr marL="536575" lvl="1"/>
            <a:r>
              <a:rPr lang="hu-HU" dirty="0" err="1"/>
              <a:t>AIPath</a:t>
            </a:r>
            <a:endParaRPr lang="hu-HU" dirty="0"/>
          </a:p>
          <a:p>
            <a:pPr marL="896938" lvl="2"/>
            <a:r>
              <a:rPr lang="hu-HU" dirty="0" err="1"/>
              <a:t>Seekert</a:t>
            </a:r>
            <a:r>
              <a:rPr lang="hu-HU" dirty="0"/>
              <a:t> kontrollálja</a:t>
            </a:r>
          </a:p>
          <a:p>
            <a:pPr marL="896938" lvl="2"/>
            <a:r>
              <a:rPr lang="hu-HU" dirty="0"/>
              <a:t>mozgatja a grafikát</a:t>
            </a:r>
          </a:p>
          <a:p>
            <a:pPr marL="0" indent="-246062"/>
            <a:r>
              <a:rPr lang="hu-HU" sz="2400" dirty="0"/>
              <a:t>Grafika tükrözése</a:t>
            </a:r>
          </a:p>
          <a:p>
            <a:pPr marL="457200" lvl="1" indent="-246062"/>
            <a:r>
              <a:rPr lang="hu-HU" sz="2000" dirty="0"/>
              <a:t>x sebesség alapján</a:t>
            </a:r>
          </a:p>
          <a:p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A0EA2FD6-6B8D-4CFF-86D6-E5D605A212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71" y="1748423"/>
            <a:ext cx="4722204" cy="287779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17E7601-ED9C-4E1F-B97A-D304B04754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27648" y="4764552"/>
            <a:ext cx="459105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07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- érdekesség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3722077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3722077" cy="4892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/>
              <a:t>Grafikák generálása</a:t>
            </a:r>
          </a:p>
          <a:p>
            <a:r>
              <a:rPr lang="hu-HU" sz="2400" dirty="0"/>
              <a:t>DALL-E</a:t>
            </a:r>
          </a:p>
          <a:p>
            <a:pPr lvl="1"/>
            <a:r>
              <a:rPr lang="hu-HU" sz="2000" dirty="0"/>
              <a:t>játék grafikák egy része</a:t>
            </a:r>
          </a:p>
          <a:p>
            <a:pPr lvl="1"/>
            <a:r>
              <a:rPr lang="hu-HU" sz="2000" dirty="0"/>
              <a:t>Előny: időmegtakarítás</a:t>
            </a:r>
          </a:p>
          <a:p>
            <a:pPr lvl="1"/>
            <a:r>
              <a:rPr lang="hu-HU" sz="2000" dirty="0"/>
              <a:t>Hátrány: részletesebben megnézve eltorzult</a:t>
            </a:r>
          </a:p>
          <a:p>
            <a:r>
              <a:rPr lang="hu-HU" sz="2400" dirty="0" err="1"/>
              <a:t>Inkarnate</a:t>
            </a:r>
            <a:endParaRPr lang="hu-HU" sz="2400" dirty="0"/>
          </a:p>
          <a:p>
            <a:pPr lvl="1"/>
            <a:r>
              <a:rPr lang="hu-HU" sz="2000" dirty="0"/>
              <a:t>inkarnate.com</a:t>
            </a:r>
          </a:p>
          <a:p>
            <a:pPr lvl="1"/>
            <a:r>
              <a:rPr lang="hu-HU" sz="2000" dirty="0"/>
              <a:t>Városok megjelenítése koordináták alapján</a:t>
            </a:r>
          </a:p>
          <a:p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9" name="Kép 18" descr="A képen Emberi arc, rajzfilm, ruházat, képernyőkép látható&#10;&#10;Automatikusan generált leírás">
            <a:extLst>
              <a:ext uri="{FF2B5EF4-FFF2-40B4-BE49-F238E27FC236}">
                <a16:creationId xmlns:a16="http://schemas.microsoft.com/office/drawing/2014/main" id="{CE57A7C5-6973-410B-8D36-607F2903E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09" y="2377012"/>
            <a:ext cx="1232929" cy="1260000"/>
          </a:xfrm>
          <a:prstGeom prst="rect">
            <a:avLst/>
          </a:prstGeom>
        </p:spPr>
      </p:pic>
      <p:pic>
        <p:nvPicPr>
          <p:cNvPr id="20" name="Kép 19" descr="A képen fa, művészet, rajz, táj látható&#10;&#10;Automatikusan generált leírás">
            <a:extLst>
              <a:ext uri="{FF2B5EF4-FFF2-40B4-BE49-F238E27FC236}">
                <a16:creationId xmlns:a16="http://schemas.microsoft.com/office/drawing/2014/main" id="{6D1519A3-5C34-497E-B0E1-3BBA25FBA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00" y="1684460"/>
            <a:ext cx="1260000" cy="1260000"/>
          </a:xfrm>
          <a:prstGeom prst="rect">
            <a:avLst/>
          </a:prstGeom>
        </p:spPr>
      </p:pic>
      <p:pic>
        <p:nvPicPr>
          <p:cNvPr id="21" name="Kép 20" descr="A képen festmény, barlang, művészet látható&#10;&#10;Automatikusan generált leírás">
            <a:extLst>
              <a:ext uri="{FF2B5EF4-FFF2-40B4-BE49-F238E27FC236}">
                <a16:creationId xmlns:a16="http://schemas.microsoft.com/office/drawing/2014/main" id="{380831FD-4BE6-4A48-98EC-BFD352FEE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93" y="1684460"/>
            <a:ext cx="1260000" cy="1260000"/>
          </a:xfrm>
          <a:prstGeom prst="rect">
            <a:avLst/>
          </a:prstGeom>
        </p:spPr>
      </p:pic>
      <p:pic>
        <p:nvPicPr>
          <p:cNvPr id="22" name="Kép 21" descr="A képen természet, barlang, művészet látható&#10;&#10;Automatikusan generált leírás">
            <a:extLst>
              <a:ext uri="{FF2B5EF4-FFF2-40B4-BE49-F238E27FC236}">
                <a16:creationId xmlns:a16="http://schemas.microsoft.com/office/drawing/2014/main" id="{CEEF2D4B-92DF-4AE6-8E56-5AEF0C278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93" y="3007012"/>
            <a:ext cx="1260000" cy="1260000"/>
          </a:xfrm>
          <a:prstGeom prst="rect">
            <a:avLst/>
          </a:prstGeom>
        </p:spPr>
      </p:pic>
      <p:pic>
        <p:nvPicPr>
          <p:cNvPr id="23" name="Kép 22" descr="A képen festmény, táj, művészet, rajz látható&#10;&#10;Automatikusan generált leírás">
            <a:extLst>
              <a:ext uri="{FF2B5EF4-FFF2-40B4-BE49-F238E27FC236}">
                <a16:creationId xmlns:a16="http://schemas.microsoft.com/office/drawing/2014/main" id="{CBFBA6A4-97E1-4D33-AA41-1897AD8B5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00" y="3007012"/>
            <a:ext cx="1260000" cy="1260000"/>
          </a:xfrm>
          <a:prstGeom prst="rect">
            <a:avLst/>
          </a:prstGeom>
        </p:spPr>
      </p:pic>
      <p:pic>
        <p:nvPicPr>
          <p:cNvPr id="25" name="Kép 24" descr="A képen térkép látható&#10;&#10;Automatikusan generált leírás">
            <a:extLst>
              <a:ext uri="{FF2B5EF4-FFF2-40B4-BE49-F238E27FC236}">
                <a16:creationId xmlns:a16="http://schemas.microsoft.com/office/drawing/2014/main" id="{24CC04D7-F22E-4FFB-BF08-250FA55F5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86" y="4534019"/>
            <a:ext cx="2587507" cy="1940630"/>
          </a:xfrm>
          <a:prstGeom prst="rect">
            <a:avLst/>
          </a:prstGeom>
        </p:spPr>
      </p:pic>
      <p:pic>
        <p:nvPicPr>
          <p:cNvPr id="27" name="Kép 26" descr="A képen vázlat, ház, rajz, rajzfilm látható&#10;&#10;Automatikusan generált leírás">
            <a:extLst>
              <a:ext uri="{FF2B5EF4-FFF2-40B4-BE49-F238E27FC236}">
                <a16:creationId xmlns:a16="http://schemas.microsoft.com/office/drawing/2014/main" id="{0840806A-DE5A-4192-B733-508ABE4F8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41" y="4819092"/>
            <a:ext cx="1436074" cy="137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3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426</TotalTime>
  <Words>424</Words>
  <Application>Microsoft Office PowerPoint</Application>
  <PresentationFormat>Diavetítés a képernyőre (4:3 oldalarány)</PresentationFormat>
  <Paragraphs>192</Paragraphs>
  <Slides>23</Slides>
  <Notes>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7" baseType="lpstr">
      <vt:lpstr>Calibri</vt:lpstr>
      <vt:lpstr>MedievalSharp</vt:lpstr>
      <vt:lpstr>Arial</vt:lpstr>
      <vt:lpstr>Office-téma</vt:lpstr>
      <vt:lpstr>House of Swords</vt:lpstr>
      <vt:lpstr>Képzési és Kimeneti Követelmények (KKK)</vt:lpstr>
      <vt:lpstr>What is House of Swords?</vt:lpstr>
      <vt:lpstr>A csapat és a szerepkörök</vt:lpstr>
      <vt:lpstr>Hogyan dolgoztunk?</vt:lpstr>
      <vt:lpstr>Frontend</vt:lpstr>
      <vt:lpstr>Frontend</vt:lpstr>
      <vt:lpstr>Frontend - érdekesség</vt:lpstr>
      <vt:lpstr>Frontend - érdekesség</vt:lpstr>
      <vt:lpstr>Mobil nézet</vt:lpstr>
      <vt:lpstr>Mobil nézet</vt:lpstr>
      <vt:lpstr>Frontend tesztelés</vt:lpstr>
      <vt:lpstr>API tesztelés</vt:lpstr>
      <vt:lpstr>Frontend API hívások</vt:lpstr>
      <vt:lpstr>Az adatbázis</vt:lpstr>
      <vt:lpstr>Az adatbázis</vt:lpstr>
      <vt:lpstr>Kriptográfia és biztonság</vt:lpstr>
      <vt:lpstr>Tiszta kód elve</vt:lpstr>
      <vt:lpstr>Backend</vt:lpstr>
      <vt:lpstr>Rendszer üzemeltetés</vt:lpstr>
      <vt:lpstr>Rendszer üzemeltetés</vt:lpstr>
      <vt:lpstr>Összegzés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of Swords</dc:title>
  <dc:creator>Alex Venter</dc:creator>
  <cp:lastModifiedBy>Laura Luksa</cp:lastModifiedBy>
  <cp:revision>121</cp:revision>
  <dcterms:created xsi:type="dcterms:W3CDTF">2023-04-27T15:33:31Z</dcterms:created>
  <dcterms:modified xsi:type="dcterms:W3CDTF">2023-06-05T13:55:54Z</dcterms:modified>
</cp:coreProperties>
</file>